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jpeg" ContentType="image/jpeg"/>
  <Override PartName="/docProps/app.xml" ContentType="application/vnd.openxmlformats-officedocument.extended-properties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DD4D93"/>
    <a:srgbClr val="516473"/>
    <a:srgbClr val="F8F9F8"/>
    <a:srgbClr val="6B8593"/>
    <a:srgbClr val="CF4597"/>
    <a:srgbClr val="266D9E"/>
    <a:srgbClr val="2E83BC"/>
    <a:srgbClr val="338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21" Type="http://schemas.openxmlformats.org/officeDocument/2006/relationships/tableStyles" Target="tableStyles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19" Type="http://schemas.openxmlformats.org/officeDocument/2006/relationships/viewProps" Target="viewProps.xml" /><Relationship Id="rId18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2A73-30A9-43F3-86B1-B77380310CD4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2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5BB73-D0D5-4B43-8F07-1451E6617C53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8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37ED-70D5-4548-8F92-4F3127988856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7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08107-B67B-4FD4-BEBF-8F0BADD967AF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A3E4-7357-4840-8D67-97B5997287BD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21D4-2A64-4DC7-8761-6E8651002DB1}" type="datetime1">
              <a:rPr lang="en-US" smtClean="0"/>
              <a:t>2/21/2018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A5AD-411A-4DD5-B087-5684C5CA0422}" type="datetime1">
              <a:rPr lang="en-US" smtClean="0"/>
              <a:t>2/21/2018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DE4DF-A84C-4A7E-8490-45ED2D50D51B}" type="datetime1">
              <a:rPr lang="en-US" smtClean="0"/>
              <a:t>2/21/2018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0698E-7420-419D-8589-7881AF072385}" type="datetime1">
              <a:rPr lang="en-US" smtClean="0"/>
              <a:t>2/21/2018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251622" y="389183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2"/>
                </a:solidFill>
              </a:defRPr>
            </a:lvl1pPr>
          </a:lstStyle>
          <a:p>
            <a:fld id="{BE797BB3-A2D9-49E2-876B-EEC2044617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1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1897-EB6D-4FA0-A665-E7C13ECD9D0C}" type="datetime1">
              <a:rPr lang="en-US" smtClean="0"/>
              <a:t>2/21/2018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2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7804-3FDC-468B-ACED-F79F0294F59D}" type="datetime1">
              <a:rPr lang="en-US" smtClean="0"/>
              <a:t>2/21/2018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4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0A279-9DBC-48DB-ACEF-4E6E55C1F1F8}" type="datetime1">
              <a:rPr lang="en-US" smtClean="0"/>
              <a:t>2/21/2018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97BB3-A2D9-49E2-876B-EEC20446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visualizing.org/" TargetMode="External" /><Relationship Id="rId3" Type="http://schemas.openxmlformats.org/officeDocument/2006/relationships/hyperlink" Target="https://quickdraw.withgoogle.com/" TargetMode="External" /><Relationship Id="rId4" Type="http://schemas.openxmlformats.org/officeDocument/2006/relationships/hyperlink" Target="https://magenta.tensorflow.org/assets/sketch_rnn_demo/multi_predict.html" TargetMode="Externa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rmarkdown.rstudio.com" TargetMode="Externa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LaurentPolitis/data_science_intro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esktop.github.com/" TargetMode="Externa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aurentpolitis.github.io/FIN406_2017/docs/" TargetMode="Externa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Cours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Science</a:t>
            </a:r>
            <a:r>
              <a:rPr/>
              <a:t> </a:t>
            </a:r>
            <a:r>
              <a:rPr/>
              <a:t>avec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Laurent</a:t>
            </a:r>
            <a:r>
              <a:rPr/>
              <a:t> </a:t>
            </a:r>
            <a:r>
              <a:rPr/>
              <a:t>Politis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Essca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24</a:t>
            </a:r>
            <a:r>
              <a:rPr/>
              <a:t> </a:t>
            </a:r>
            <a:r>
              <a:rPr/>
              <a:t>février</a:t>
            </a:r>
            <a:r>
              <a:rPr/>
              <a:t> </a:t>
            </a:r>
            <a:r>
              <a:rPr/>
              <a:t>2019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science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https://www.visualizing.org/</a:t>
            </a:r>
          </a:p>
          <a:p>
            <a:pPr lvl="1"/>
            <a:r>
              <a:rPr/>
              <a:t>www.123data.paris/feed/sea-weather-and-data/</a:t>
            </a:r>
          </a:p>
          <a:p>
            <a:pPr lvl="1"/>
            <a:r>
              <a:rPr>
                <a:hlinkClick r:id="rId3"/>
              </a:rPr>
              <a:t>https://quickdraw.withgoogle.com/</a:t>
            </a:r>
          </a:p>
          <a:p>
            <a:pPr lvl="1"/>
            <a:r>
              <a:rPr>
                <a:hlinkClick r:id="rId4"/>
              </a:rPr>
              <a:t>https://magenta.tensorflow.org/assets/sketch_rnn_demo/multi_predict.html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tendance</a:t>
            </a:r>
            <a:r>
              <a:rPr/>
              <a:t> </a:t>
            </a:r>
            <a:r>
              <a:rPr/>
              <a:t>à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hausse</a:t>
            </a:r>
          </a:p>
        </p:txBody>
      </p:sp>
      <p:pic>
        <p:nvPicPr>
          <p:cNvPr descr="Presentation_cours1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44800" y="1816100"/>
            <a:ext cx="6515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Interface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programmation</a:t>
            </a:r>
          </a:p>
        </p:txBody>
      </p:sp>
      <p:pic>
        <p:nvPicPr>
          <p:cNvPr descr="C:/Users/Laurent/Documents/R/Cours2019_M2/data/total-number-of-APis-growth-of-the-API-industr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84500" y="1816100"/>
            <a:ext cx="62230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API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Rappel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 i="1"/>
              <a:t>Exercice ?</a:t>
            </a:r>
          </a:p>
          <a:p>
            <a:pPr lvl="0" marL="0" indent="0">
              <a:buNone/>
            </a:pPr>
            <a:r>
              <a:rPr/>
              <a:t>Refaire le graphe du syllabus</a:t>
            </a:r>
          </a:p>
          <a:p>
            <a:pPr lvl="1"/>
            <a:r>
              <a:rPr/>
              <a:t>avec la librairie dplyr et ggplot2</a:t>
            </a:r>
          </a:p>
          <a:p>
            <a:pPr lvl="1"/>
            <a:r>
              <a:rPr/>
              <a:t>la source google trend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Solution</a:t>
            </a:r>
            <a:r>
              <a:rPr/>
              <a:t> </a:t>
            </a:r>
            <a:r>
              <a:rPr/>
              <a:t>import</a:t>
            </a:r>
            <a:r>
              <a:rPr/>
              <a:t> </a:t>
            </a:r>
            <a:r>
              <a:rPr/>
              <a:t>des</a:t>
            </a:r>
            <a:r>
              <a:rPr/>
              <a:t> </a:t>
            </a:r>
            <a:r>
              <a:rPr/>
              <a:t>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(ggplot2)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(dplyr)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(tidyr)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(readr)</a:t>
            </a:r>
            <a:br/>
            <a:br/>
            <a:br/>
            <a:r>
              <a:rPr sz="1800" i="1">
                <a:solidFill>
                  <a:srgbClr val="60A0B0"/>
                </a:solidFill>
                <a:latin typeface="Courier"/>
              </a:rPr>
              <a:t># import des données </a:t>
            </a:r>
            <a:br/>
            <a:r>
              <a:rPr sz="1800">
                <a:latin typeface="Courier"/>
              </a:rPr>
              <a:t>data_science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read_csv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"data/datas_cience.csv"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skip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Graphiques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sciences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## transformation de la donnée </a:t>
            </a:r>
            <a:br/>
            <a:r>
              <a:rPr sz="1800">
                <a:latin typeface="Courier"/>
              </a:rPr>
              <a:t>data_science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data_science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(Mois)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gather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`</a:t>
            </a:r>
            <a:r>
              <a:rPr sz="1800">
                <a:solidFill>
                  <a:srgbClr val="902000"/>
                </a:solidFill>
                <a:latin typeface="Courier"/>
              </a:rPr>
              <a:t>data science: (France)</a:t>
            </a:r>
            <a:r>
              <a:rPr sz="1800">
                <a:solidFill>
                  <a:srgbClr val="4070A0"/>
                </a:solidFill>
                <a:latin typeface="Courier"/>
              </a:rPr>
              <a:t>`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`</a:t>
            </a:r>
            <a:r>
              <a:rPr sz="1800">
                <a:solidFill>
                  <a:srgbClr val="902000"/>
                </a:solidFill>
                <a:latin typeface="Courier"/>
              </a:rPr>
              <a:t>big data: (France)</a:t>
            </a:r>
            <a:r>
              <a:rPr sz="1800">
                <a:solidFill>
                  <a:srgbClr val="4070A0"/>
                </a:solidFill>
                <a:latin typeface="Courier"/>
              </a:rPr>
              <a:t>`</a:t>
            </a:r>
            <a:r>
              <a:rPr sz="1800">
                <a:latin typeface="Courier"/>
              </a:rPr>
              <a:t>,</a:t>
            </a:r>
            <a:br/>
            <a:r>
              <a:rPr sz="1800">
                <a:latin typeface="Courier"/>
              </a:rPr>
              <a:t>         </a:t>
            </a:r>
            <a:r>
              <a:rPr sz="1800">
                <a:solidFill>
                  <a:srgbClr val="4070A0"/>
                </a:solidFill>
                <a:latin typeface="Courier"/>
              </a:rPr>
              <a:t>`</a:t>
            </a:r>
            <a:r>
              <a:rPr sz="1800">
                <a:solidFill>
                  <a:srgbClr val="902000"/>
                </a:solidFill>
                <a:latin typeface="Courier"/>
              </a:rPr>
              <a:t>machine learning: (France)</a:t>
            </a:r>
            <a:r>
              <a:rPr sz="1800">
                <a:solidFill>
                  <a:srgbClr val="4070A0"/>
                </a:solidFill>
                <a:latin typeface="Courier"/>
              </a:rPr>
              <a:t>`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value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"trend"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key =</a:t>
            </a:r>
            <a:r>
              <a:rPr sz="1800">
                <a:solidFill>
                  <a:srgbClr val="4070A0"/>
                </a:solidFill>
                <a:latin typeface="Courier"/>
              </a:rPr>
              <a:t>"domaine"</a:t>
            </a:r>
            <a:r>
              <a:rPr sz="1800">
                <a:latin typeface="Courier"/>
              </a:rPr>
              <a:t> 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### Visualisation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data=</a:t>
            </a:r>
            <a:r>
              <a:rPr sz="1800">
                <a:latin typeface="Courier"/>
              </a:rPr>
              <a:t>data_science,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 b="1">
                <a:solidFill>
                  <a:srgbClr val="007020"/>
                </a:solidFill>
                <a:latin typeface="Courier"/>
              </a:rPr>
              <a:t>as.Date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paste0</a:t>
            </a:r>
            <a:r>
              <a:rPr sz="1800">
                <a:latin typeface="Courier"/>
              </a:rPr>
              <a:t>(Mois,</a:t>
            </a:r>
            <a:r>
              <a:rPr sz="1800">
                <a:solidFill>
                  <a:srgbClr val="4070A0"/>
                </a:solidFill>
                <a:latin typeface="Courier"/>
              </a:rPr>
              <a:t>"-15"</a:t>
            </a:r>
            <a:r>
              <a:rPr sz="1800">
                <a:latin typeface="Courier"/>
              </a:rPr>
              <a:t>)),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 b="1">
                <a:solidFill>
                  <a:srgbClr val="007020"/>
                </a:solidFill>
                <a:latin typeface="Courier"/>
              </a:rPr>
              <a:t>as.numeric</a:t>
            </a:r>
            <a:r>
              <a:rPr sz="1800">
                <a:latin typeface="Courier"/>
              </a:rPr>
              <a:t>(trend),</a:t>
            </a:r>
            <a:r>
              <a:rPr sz="1800">
                <a:solidFill>
                  <a:srgbClr val="902000"/>
                </a:solidFill>
                <a:latin typeface="Courier"/>
              </a:rPr>
              <a:t>color=</a:t>
            </a:r>
            <a:r>
              <a:rPr sz="1800">
                <a:latin typeface="Courier"/>
              </a:rPr>
              <a:t>domaine,</a:t>
            </a:r>
            <a:r>
              <a:rPr sz="1800">
                <a:solidFill>
                  <a:srgbClr val="902000"/>
                </a:solidFill>
                <a:latin typeface="Courier"/>
              </a:rPr>
              <a:t>group=</a:t>
            </a:r>
            <a:r>
              <a:rPr sz="1800">
                <a:latin typeface="Courier"/>
              </a:rPr>
              <a:t>domaine))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solidFill>
                  <a:srgbClr val="4070A0"/>
                </a:solidFill>
                <a:latin typeface="Courier"/>
              </a:rPr>
              <a:t>"Dates"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solidFill>
                  <a:srgbClr val="4070A0"/>
                </a:solidFill>
                <a:latin typeface="Courier"/>
              </a:rPr>
              <a:t>"Trend"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tiltle=</a:t>
            </a:r>
            <a:r>
              <a:rPr sz="1800">
                <a:solidFill>
                  <a:srgbClr val="4070A0"/>
                </a:solidFill>
                <a:latin typeface="Courier"/>
              </a:rPr>
              <a:t>"Tendance des recherches sur google depuis 2004"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caption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"google trend"</a:t>
            </a:r>
            <a:r>
              <a:rPr sz="1800">
                <a:latin typeface="Courier"/>
              </a:rPr>
              <a:t>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facet_wrap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~</a:t>
            </a:r>
            <a:r>
              <a:rPr sz="1800">
                <a:latin typeface="Courier"/>
              </a:rPr>
              <a:t>domaine)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_cours1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590800"/>
            <a:ext cx="10515600" cy="2806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document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2"/>
              </a:rPr>
              <a:t>http://rmarkdown.rstudio.com</a:t>
            </a:r>
            <a:r>
              <a:rPr/>
              <a:t>.</a:t>
            </a:r>
          </a:p>
          <a:p>
            <a:pPr lvl="0" marL="0" indent="0">
              <a:buNone/>
            </a:pPr>
            <a:r>
              <a:rPr/>
              <a:t>When you click the </a:t>
            </a:r>
            <a:r>
              <a:rPr b="1"/>
              <a:t>Knit</a:t>
            </a:r>
            <a:r>
              <a:rPr/>
              <a:t> button a document will be generated that includes both content as well as the output of any embedded R code chunks within the document.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repository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github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 can access to the scipts of the lecture by the following link:</a:t>
            </a:r>
          </a:p>
          <a:p>
            <a:pPr lvl="1"/>
            <a:r>
              <a:rPr>
                <a:hlinkClick r:id="rId2"/>
              </a:rPr>
              <a:t>https://github.com/LaurentPolitis/data_science_intro</a:t>
            </a:r>
          </a:p>
          <a:p>
            <a:pPr lvl="0" marL="0" indent="0">
              <a:buNone/>
            </a:pPr>
            <a:r>
              <a:rPr/>
              <a:t>Commandes à connaître 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 code en bash 
git clone https://github.com/LaurentPolitis/data_science_intro
git fetch -a 
git pull origin masterhttps://github.com/LaurentPolitis/data_science_intro
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Github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service d’hébergement de projets sur le web (outils similaires git, svn …). Le plus souvent de programmation qui se base sur le logiciel Git.</a:t>
            </a:r>
          </a:p>
          <a:p>
            <a:pPr lvl="1"/>
            <a:r>
              <a:rPr i="1"/>
              <a:t>Git</a:t>
            </a:r>
            <a:r>
              <a:rPr/>
              <a:t> un logiciel de version de vos document ( outils similaire svn, mercurial)</a:t>
            </a:r>
          </a:p>
          <a:p>
            <a:pPr lvl="1"/>
            <a:r>
              <a:rPr>
                <a:hlinkClick r:id="rId2"/>
              </a:rPr>
              <a:t>https://desktop.github.com/</a:t>
            </a:r>
            <a:r>
              <a:rPr/>
              <a:t> pour pouvoir l’installler sur votre ordinateur, et il installe généralement une console/terminal)</a:t>
            </a:r>
          </a:p>
          <a:p>
            <a:pPr lvl="0" marL="0" indent="0">
              <a:buNone/>
            </a:pPr>
            <a:r>
              <a:rPr/>
              <a:t>Quelques commandes bash sont à connaître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Bash</a:t>
            </a:r>
            <a:r>
              <a:rPr/>
              <a:t> </a:t>
            </a:r>
            <a:r>
              <a:rPr/>
              <a:t>ou</a:t>
            </a:r>
            <a:r>
              <a:rPr/>
              <a:t> </a:t>
            </a:r>
            <a:r>
              <a:rPr/>
              <a:t>shell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ls</a:t>
            </a:r>
            <a:r>
              <a:rPr/>
              <a:t> permet de lister</a:t>
            </a:r>
          </a:p>
          <a:p>
            <a:pPr lvl="1"/>
            <a:r>
              <a:rPr b="1"/>
              <a:t>cd</a:t>
            </a:r>
            <a:r>
              <a:rPr/>
              <a:t> naviguer dans l’</a:t>
            </a:r>
            <a:r>
              <a:rPr i="1"/>
              <a:t>arborescence</a:t>
            </a:r>
          </a:p>
          <a:p>
            <a:pPr lvl="1"/>
            <a:r>
              <a:rPr b="1"/>
              <a:t>mkdir</a:t>
            </a:r>
            <a:r>
              <a:rPr/>
              <a:t> créer un répertoire</a:t>
            </a:r>
          </a:p>
          <a:p>
            <a:pPr lvl="1"/>
            <a:r>
              <a:rPr b="1"/>
              <a:t>history</a:t>
            </a:r>
            <a:r>
              <a:rPr/>
              <a:t> de vos commandes</a:t>
            </a:r>
          </a:p>
          <a:p>
            <a:pPr lvl="1"/>
            <a:r>
              <a:rPr b="1"/>
              <a:t>pwd</a:t>
            </a:r>
            <a:r>
              <a:rPr/>
              <a:t> où je suis</a:t>
            </a:r>
          </a:p>
          <a:p>
            <a:pPr lvl="1"/>
            <a:r>
              <a:rPr b="1"/>
              <a:t>whoami</a:t>
            </a:r>
            <a:r>
              <a:rPr/>
              <a:t> qui je suis</a:t>
            </a:r>
          </a:p>
          <a:p>
            <a:pPr lvl="1"/>
            <a:r>
              <a:rPr b="1"/>
              <a:t>which</a:t>
            </a:r>
            <a:r>
              <a:rPr/>
              <a:t> lequel</a:t>
            </a:r>
          </a:p>
          <a:p>
            <a:pPr lvl="1"/>
            <a:r>
              <a:rPr b="1"/>
              <a:t>ifconfig</a:t>
            </a:r>
            <a:r>
              <a:rPr/>
              <a:t> ip</a:t>
            </a:r>
          </a:p>
          <a:p>
            <a:pPr lvl="1"/>
            <a:r>
              <a:rPr b="1"/>
              <a:t>cat</a:t>
            </a:r>
            <a:r>
              <a:rPr/>
              <a:t> ouvrir un fichier</a:t>
            </a:r>
          </a:p>
          <a:p>
            <a:pPr lvl="1"/>
            <a:r>
              <a:rPr b="1"/>
              <a:t>|</a:t>
            </a:r>
            <a:r>
              <a:rPr/>
              <a:t> pipe afin de rediriger une sortie d’une commande pour une autre</a:t>
            </a:r>
          </a:p>
          <a:p>
            <a:pPr lvl="1"/>
            <a:r>
              <a:rPr b="1"/>
              <a:t>grep </a:t>
            </a:r>
            <a:r>
              <a:rPr b="1" i="1"/>
              <a:t>expression</a:t>
            </a:r>
            <a:r>
              <a:rPr/>
              <a:t> rechercher un élément ou l’expression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Arborescence</a:t>
            </a:r>
            <a:r>
              <a:rPr/>
              <a:t> </a:t>
            </a:r>
            <a:r>
              <a:rPr/>
              <a:t>système</a:t>
            </a:r>
          </a:p>
        </p:txBody>
      </p:sp>
      <p:pic>
        <p:nvPicPr>
          <p:cNvPr descr="C:/Users/Laurent/Documents/R/Cours2019_M2/data/git_working_directory_tre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25800" y="1816100"/>
            <a:ext cx="57531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Arborescence</a:t>
            </a:r>
            <a:r>
              <a:rPr/>
              <a:t> </a:t>
            </a:r>
            <a:r>
              <a:rPr/>
              <a:t>du</a:t>
            </a:r>
            <a:r>
              <a:rPr/>
              <a:t> </a:t>
            </a:r>
            <a:r>
              <a:rPr/>
              <a:t>système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Aboresence</a:t>
            </a:r>
            <a:r>
              <a:rPr/>
              <a:t> </a:t>
            </a:r>
            <a:r>
              <a:rPr/>
              <a:t>d’un</a:t>
            </a:r>
            <a:r>
              <a:rPr/>
              <a:t> </a:t>
            </a:r>
            <a:r>
              <a:rPr/>
              <a:t>projet</a:t>
            </a:r>
            <a:r>
              <a:rPr/>
              <a:t> </a:t>
            </a:r>
            <a:r>
              <a:rPr/>
              <a:t>git</a:t>
            </a:r>
          </a:p>
        </p:txBody>
      </p:sp>
      <p:pic>
        <p:nvPicPr>
          <p:cNvPr descr="C:/Users/Laurent/Documents/R/Cours2019_M2/data/18333fig0513-t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52800" y="1816100"/>
            <a:ext cx="54991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Arborescence</a:t>
            </a:r>
            <a:r>
              <a:rPr/>
              <a:t> </a:t>
            </a:r>
            <a:r>
              <a:rPr/>
              <a:t>d’un</a:t>
            </a:r>
            <a:r>
              <a:rPr/>
              <a:t> </a:t>
            </a:r>
            <a:r>
              <a:rPr/>
              <a:t>projet</a:t>
            </a:r>
            <a:r>
              <a:rPr/>
              <a:t> </a:t>
            </a:r>
            <a:r>
              <a:rPr/>
              <a:t>Git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Rappel</a:t>
            </a:r>
            <a:r>
              <a:rPr/>
              <a:t> </a:t>
            </a:r>
            <a:r>
              <a:rPr/>
              <a:t>du</a:t>
            </a:r>
            <a:r>
              <a:rPr/>
              <a:t> </a:t>
            </a:r>
            <a:r>
              <a:rPr/>
              <a:t>premiers</a:t>
            </a:r>
            <a:r>
              <a:rPr/>
              <a:t> </a:t>
            </a:r>
            <a:r>
              <a:rPr/>
              <a:t>cours</a:t>
            </a:r>
            <a:r>
              <a:rPr/>
              <a:t> </a:t>
            </a:r>
            <a:r>
              <a:rPr/>
              <a:t>FIN403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https://laurentpolitis.github.io/FIN406_2017/docs/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TD</a:t>
            </a:r>
            <a:r>
              <a:rPr/>
              <a:t> </a:t>
            </a:r>
            <a:r>
              <a:rPr/>
              <a:t>du</a:t>
            </a:r>
            <a:r>
              <a:rPr/>
              <a:t> </a:t>
            </a:r>
            <a:r>
              <a:rPr/>
              <a:t>1er</a:t>
            </a:r>
            <a:r>
              <a:rPr/>
              <a:t> </a:t>
            </a:r>
            <a:r>
              <a:rPr/>
              <a:t>mars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Plan :</a:t>
            </a:r>
          </a:p>
          <a:p>
            <a:pPr lvl="1"/>
            <a:r>
              <a:rPr/>
              <a:t>Intro</a:t>
            </a:r>
          </a:p>
          <a:p>
            <a:pPr lvl="1"/>
            <a:r>
              <a:rPr/>
              <a:t>Rappel R</a:t>
            </a:r>
          </a:p>
          <a:p>
            <a:pPr lvl="1"/>
            <a:r>
              <a:rPr/>
              <a:t>API</a:t>
            </a:r>
          </a:p>
          <a:p>
            <a:pPr lvl="1"/>
            <a:r>
              <a:rPr/>
              <a:t>Envoie de Mail automatique</a:t>
            </a:r>
          </a:p>
        </p:txBody>
      </p:sp>
    </p:spTree>
  </p:cSld>
</p:sld>
</file>

<file path=ppt/theme/theme1.xml><?xml version="1.0" encoding="utf-8"?>
<a:theme xmlns:a="http://schemas.openxmlformats.org/drawingml/2006/main" name="Theme-MeteoProtect">
  <a:themeElements>
    <a:clrScheme name="Meteo Protect Color Set">
      <a:dk1>
        <a:srgbClr val="205C84"/>
      </a:dk1>
      <a:lt1>
        <a:sysClr val="window" lastClr="FFFFFF"/>
      </a:lt1>
      <a:dk2>
        <a:srgbClr val="2B2B2B"/>
      </a:dk2>
      <a:lt2>
        <a:srgbClr val="D5D4D1"/>
      </a:lt2>
      <a:accent1>
        <a:srgbClr val="A18E5C"/>
      </a:accent1>
      <a:accent2>
        <a:srgbClr val="D21E29"/>
      </a:accent2>
      <a:accent3>
        <a:srgbClr val="717171"/>
      </a:accent3>
      <a:accent4>
        <a:srgbClr val="47515A"/>
      </a:accent4>
      <a:accent5>
        <a:srgbClr val="2C4553"/>
      </a:accent5>
      <a:accent6>
        <a:srgbClr val="4A9E72"/>
      </a:accent6>
      <a:hlink>
        <a:srgbClr val="4D8199"/>
      </a:hlink>
      <a:folHlink>
        <a:srgbClr val="E2E2E2"/>
      </a:folHlink>
    </a:clrScheme>
    <a:fontScheme name="Meteo Protect Excel Fon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7" id="{A7E1AA2B-C81E-47A5-9B24-1B51E596E0B9}" vid="{6E1D58F7-2371-42DE-92A3-F950F90A2E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25646</TotalTime>
  <Words>564</Words>
  <Application>Microsoft Office PowerPoint</Application>
  <PresentationFormat>Widescreen</PresentationFormat>
  <Paragraphs>352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Open Sans</vt:lpstr>
      <vt:lpstr>Open Sans Extrabold</vt:lpstr>
      <vt:lpstr>Wingdings</vt:lpstr>
      <vt:lpstr>Theme-MeteoProtect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2019 Data Science avec R</dc:title>
  <dc:creator>Laurent Politis - Essca</dc:creator>
  <cp:keywords/>
  <dcterms:created xsi:type="dcterms:W3CDTF">2019-03-01T12:11:56Z</dcterms:created>
  <dcterms:modified xsi:type="dcterms:W3CDTF">2019-03-01T12:11:56Z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24 février 2019</vt:lpwstr>
  </property>
  <property fmtid="{D5CDD505-2E9C-101B-9397-08002B2CF9AE}" pid="3" name="output">
    <vt:lpwstr/>
  </property>
</Properties>
</file>